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76" r:id="rId3"/>
    <p:sldId id="268" r:id="rId4"/>
    <p:sldId id="267" r:id="rId5"/>
    <p:sldId id="257" r:id="rId6"/>
    <p:sldId id="258" r:id="rId7"/>
    <p:sldId id="259" r:id="rId8"/>
    <p:sldId id="261" r:id="rId9"/>
    <p:sldId id="260" r:id="rId10"/>
    <p:sldId id="262" r:id="rId11"/>
    <p:sldId id="266" r:id="rId12"/>
    <p:sldId id="269" r:id="rId13"/>
    <p:sldId id="274" r:id="rId14"/>
    <p:sldId id="263" r:id="rId15"/>
    <p:sldId id="264" r:id="rId16"/>
    <p:sldId id="265" r:id="rId17"/>
    <p:sldId id="271" r:id="rId18"/>
    <p:sldId id="272" r:id="rId19"/>
    <p:sldId id="270" r:id="rId20"/>
    <p:sldId id="277" r:id="rId21"/>
    <p:sldId id="275" r:id="rId22"/>
    <p:sldId id="278" r:id="rId23"/>
    <p:sldId id="280" r:id="rId24"/>
    <p:sldId id="279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4215FC-15B9-AD44-AFE1-B9030309677F}">
          <p14:sldIdLst>
            <p14:sldId id="256"/>
            <p14:sldId id="276"/>
            <p14:sldId id="268"/>
            <p14:sldId id="267"/>
          </p14:sldIdLst>
        </p14:section>
        <p14:section name="NHANES" id="{EC23C82F-504B-9049-B54B-3F82EE724ACD}">
          <p14:sldIdLst>
            <p14:sldId id="257"/>
            <p14:sldId id="258"/>
            <p14:sldId id="259"/>
          </p14:sldIdLst>
        </p14:section>
        <p14:section name="Cross-sectional SHHS" id="{9C6C30EB-CB7C-CE4E-9969-F593E5B36FE0}">
          <p14:sldIdLst>
            <p14:sldId id="261"/>
            <p14:sldId id="260"/>
            <p14:sldId id="262"/>
          </p14:sldIdLst>
        </p14:section>
        <p14:section name="Clinical cohort OSA - incident stroke/death" id="{25A0F8D7-67D3-304F-93EC-E43E7C0278B0}">
          <p14:sldIdLst>
            <p14:sldId id="266"/>
            <p14:sldId id="269"/>
            <p14:sldId id="274"/>
          </p14:sldIdLst>
        </p14:section>
        <p14:section name="SHHS Incident CHD" id="{EB09D36A-095D-6145-AA2A-F5DF158835C6}">
          <p14:sldIdLst>
            <p14:sldId id="263"/>
            <p14:sldId id="264"/>
            <p14:sldId id="265"/>
          </p14:sldIdLst>
        </p14:section>
        <p14:section name="SHHS mortality" id="{15AD1292-1211-4A41-A95C-5FC35DC6744B}">
          <p14:sldIdLst>
            <p14:sldId id="271"/>
            <p14:sldId id="272"/>
            <p14:sldId id="270"/>
          </p14:sldIdLst>
        </p14:section>
        <p14:section name="RCT PAP on AFib" id="{F8CCFE29-951B-E440-B539-75AA71281901}">
          <p14:sldIdLst>
            <p14:sldId id="277"/>
            <p14:sldId id="275"/>
            <p14:sldId id="278"/>
          </p14:sldIdLst>
        </p14:section>
        <p14:section name="Phase 2 RCTs" id="{0584ADF6-0693-6A40-B027-52821FF0CB15}">
          <p14:sldIdLst>
            <p14:sldId id="280"/>
            <p14:sldId id="279"/>
            <p14:sldId id="28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76599"/>
  </p:normalViewPr>
  <p:slideViewPr>
    <p:cSldViewPr snapToGrid="0">
      <p:cViewPr varScale="1">
        <p:scale>
          <a:sx n="96" d="100"/>
          <a:sy n="96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5A397-47A2-4048-8125-3B3A3B228EB9}" type="datetimeFigureOut">
              <a:rPr lang="en-US" smtClean="0"/>
              <a:t>8/25/22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0D151-B553-404F-98F8-99086843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07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Observational studies have suggested that CPAP treatment of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OSA may reduce the AF recurrence rate by 25%–50%,7,9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is considered a clinically meaningful reduction. We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expected AF to recur in 70% of the patients in the standard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care group. To prove a 50% reduction of AF recurrence in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CPAP group with a power of 80% and a significance level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5%, we would need 28 patients in each group, or 56 in total.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included 109 patients to allow for dropouts</a:t>
            </a:r>
          </a:p>
          <a:p>
            <a:endParaRPr lang="en-US" dirty="0"/>
          </a:p>
          <a:p>
            <a:r>
              <a:rPr lang="en-US" dirty="0"/>
              <a:t>*Compared to the amount of variability in the outcome.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16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Sleep tight: RCT to evaluate CPAP post TIA/CVA </a:t>
            </a:r>
          </a:p>
          <a:p>
            <a:r>
              <a:rPr lang="en-US" dirty="0"/>
              <a:t>Randomize to: CPAP vs CPAP w behavioral </a:t>
            </a:r>
            <a:r>
              <a:rPr lang="en-US" dirty="0" err="1"/>
              <a:t>intervention+support</a:t>
            </a:r>
            <a:endParaRPr lang="en-US" dirty="0"/>
          </a:p>
          <a:p>
            <a:r>
              <a:rPr lang="en-US" dirty="0"/>
              <a:t>Outcome: change in parameters hypothesized to mediate stroke risk (surrogate outcomes)</a:t>
            </a:r>
          </a:p>
          <a:p>
            <a:endParaRPr lang="en-US" dirty="0"/>
          </a:p>
          <a:p>
            <a:r>
              <a:rPr lang="en-US" dirty="0" err="1"/>
              <a:t>BestAIR</a:t>
            </a:r>
            <a:r>
              <a:rPr lang="en-US" dirty="0"/>
              <a:t>: measure 24h-BP and other surrogate/process measure outcomes. Mod-</a:t>
            </a:r>
            <a:r>
              <a:rPr lang="en-US" dirty="0" err="1"/>
              <a:t>sev</a:t>
            </a:r>
            <a:r>
              <a:rPr lang="en-US" dirty="0"/>
              <a:t> OSA, run-in w mask. RCT to: med therapy (CMT), </a:t>
            </a:r>
            <a:r>
              <a:rPr lang="en-US" dirty="0" err="1"/>
              <a:t>CMT+sham</a:t>
            </a:r>
            <a:r>
              <a:rPr lang="en-US" dirty="0"/>
              <a:t> CPAP, </a:t>
            </a:r>
            <a:r>
              <a:rPr lang="en-US" dirty="0" err="1"/>
              <a:t>CMT+real</a:t>
            </a:r>
            <a:r>
              <a:rPr lang="en-US" dirty="0"/>
              <a:t> CPAP, </a:t>
            </a:r>
            <a:r>
              <a:rPr lang="en-US" dirty="0" err="1"/>
              <a:t>CMT+real</a:t>
            </a:r>
            <a:r>
              <a:rPr lang="en-US" dirty="0"/>
              <a:t> </a:t>
            </a:r>
            <a:r>
              <a:rPr lang="en-US" dirty="0" err="1"/>
              <a:t>CPAP&amp;behavior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80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8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Greg Stoddard Biostats Manual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81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– if not majority – not diagnosed</a:t>
            </a:r>
          </a:p>
          <a:p>
            <a:r>
              <a:rPr lang="en-US" dirty="0"/>
              <a:t>True if survey or PSG used - Need screening on everyone to accurately classify</a:t>
            </a:r>
          </a:p>
          <a:p>
            <a:r>
              <a:rPr lang="en-US" dirty="0"/>
              <a:t>Two groups are more similar to each-other than not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64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Representative cohort</a:t>
            </a:r>
          </a:p>
          <a:p>
            <a:r>
              <a:rPr lang="en-US" dirty="0"/>
              <a:t>All had home sleep studies (with addition of some EEG by the sounds of it. </a:t>
            </a:r>
          </a:p>
          <a:p>
            <a:endParaRPr lang="en-US" dirty="0"/>
          </a:p>
          <a:p>
            <a:r>
              <a:rPr lang="en-US" dirty="0"/>
              <a:t>Interviewed patients about previously diagnosed 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84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44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41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Models are presented that adjusted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the following: (1) Age, race, BMI, and smoking status (with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indicator variables for current and former smoking); (2) these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variables plus total and HDL cholesterol and diabetes mellitus,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are causes of cardiovascular disease for which the causal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relation to OSA is uncertain; and (3) these variables plus hypertension hypertension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(systolic blood pressure, diastolic blood pressure, and use of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antihypertensive medications), which has been hypothesized to lie 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causal pathway between OSA and cardiovascular disease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56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58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“Briefly,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between 1995 and 1998 participants were recruited from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prospective cohort studies including the Framingham Offspring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Omni Study, the Atherosclerosis Risk in Communities Study,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Cardiovascular Health Study, the Strong Heart Study, and the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cohort studies of respiratory disease in Tucson and of hypertension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New York. Eligible individuals were at least 40 years of age and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were not being treated for sleep-disordered breathing with positive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airway pressure, oral appliance, oxygen, or tracheostomy</a:t>
            </a:r>
          </a:p>
          <a:p>
            <a:r>
              <a:rPr lang="en-US" dirty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21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1FF08-CF9D-B2AA-D21C-AFCD2333B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7478A-BE64-D68A-7DEA-0DC581530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0F3B-65E5-2B3C-0765-091B8663B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D5969-A0C0-D5B3-641C-FE10AF1C1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C5D94-B09D-C8CE-FE8D-5D4FB11F6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7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00EAD-03EE-F17D-799D-1D683713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77FC0-1E13-F022-3019-01F116C20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145B3-2994-D827-393C-A0F4180A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CFB9F-1C06-1B35-7736-380BD8ADC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F181-14E3-DD88-4C4C-B752928E6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19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7821F6-BD62-A312-3BE6-12E8C8516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6A44B-8BBA-7E31-F21F-9E09DB8A1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E5F45-A511-0C16-6B78-CB255CA8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32E27-C829-14EF-ED15-495E8BFD7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7F69E-E79C-09F9-C63A-121F0A99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DFA8E-CA13-9CB7-17D8-DF49BCE33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3C641-C4FC-9844-4D29-5A54672DF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2A1CB-594A-33EE-0C2A-D041079C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895DA-4D8B-26A0-DC49-17E3F14C5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1AD2-9405-C69D-23CF-E088ADA0A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8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3EA73-663E-92C2-F91C-5543DC141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843AC-79A6-9042-AD66-D3A381750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45DA4-6AE8-0835-3672-901626DDF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45624-B1AA-3CC9-3955-99E5B2F0E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8E280-89B4-6654-A317-F89C8E75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9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C6496-037D-CB7B-5449-AF0987C3C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7DF4A-A9ED-3646-4C0C-FA6819BE8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E4142C-0252-20F3-BC1B-85B736B01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5D09A-768E-C83E-DB6B-88E65952D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F3B8-E8D8-4D4C-5E6C-E14648ED2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C29F1-829A-2821-8E92-62C85A75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9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396BE-FB7A-00B5-8917-6940A4A67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28524-7B3A-920E-ACBC-54026C1B4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F47C3-8200-DA2D-61C9-A717C7D40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DD2448-C71C-5981-A15F-93C5019C6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7984B-C489-0FC6-00D4-C89CC6DC0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3245E-07FA-2FDB-D624-D7D75981C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DBD22F-EAE1-08DD-7E09-2630A691A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39BD6B-F1BA-554D-A8CE-98FDAAC37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8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0E3AA-A0CB-7D75-2597-A8AE2E1D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4280D6-9F78-4208-829D-5EFC68A6F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61BA5C-AD31-B947-F2F5-C08BFD08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875A2-55EF-7015-458F-F1450ED7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1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245D9A-46E0-3EB5-C355-70BF8B2A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1BB154-028A-94D0-3BB4-BD9BE4FEA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AA29E-73A0-F99F-E528-E2168811A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53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9970F-8A2E-4844-FE87-78E754B2E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E1A64-00E8-6424-8F5A-99168B934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55AB8-E5D0-AB5D-1E32-50F2743EB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56326-C5CA-9B8B-A859-BCDFE6A24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0A23B-D015-8161-556B-90065252B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37003-C3FB-189F-433F-2F42ECC7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8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34C7-3587-2D01-1DBD-95AAEA0F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CFD8-C741-35C9-170D-8C829C009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94AAE-47C0-0011-96D0-A76FE4E05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2864D-5FD2-CEA5-16E1-3E20CACF7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7088A-9320-11CF-1369-EB6A89C5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F0D77-BEEF-B42F-179A-5E2DA9A9B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7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5C0FD6-9DC0-EF47-590D-201675FF9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7CCAD-EF76-C982-A692-108A7A68C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10C3C-EEA4-0EA9-ED12-8C4C6FB6F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6FFCB-E1DB-ED46-BE43-AD72D7AD4731}" type="datetimeFigureOut">
              <a:rPr lang="en-US" smtClean="0"/>
              <a:t>8/25/22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EF403-B884-DA01-82C8-B218D209D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E076B-95B9-4E5B-0F77-49953F1A3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5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F55CB-F743-F3AD-FF56-01F4B8BE8A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Sleep Journal Club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DE7A6-2F49-A6DF-C8DE-EC479F70A9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 3 2022</a:t>
            </a:r>
          </a:p>
        </p:txBody>
      </p:sp>
    </p:spTree>
    <p:extLst>
      <p:ext uri="{BB962C8B-B14F-4D97-AF65-F5344CB8AC3E}">
        <p14:creationId xmlns:p14="http://schemas.microsoft.com/office/powerpoint/2010/main" val="1445641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98627-47A1-C62B-58E3-E91C3762F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Cross-sectional vs Retrospective Cohort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3E20-816C-83A6-A842-CCDF87EC7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Cross-sectional study: exposure and outcome assess simultaneously</a:t>
            </a:r>
          </a:p>
          <a:p>
            <a:pPr lvl="1"/>
            <a:r>
              <a:rPr lang="en-US" dirty="0"/>
              <a:t>Cohort study: exposure assessed before outcome</a:t>
            </a:r>
          </a:p>
          <a:p>
            <a:r>
              <a:rPr lang="en-US" dirty="0"/>
              <a:t>Can only investigate </a:t>
            </a:r>
            <a:r>
              <a:rPr lang="en-US" b="1" dirty="0"/>
              <a:t>prevalence</a:t>
            </a:r>
            <a:r>
              <a:rPr lang="en-US" dirty="0"/>
              <a:t> of disease </a:t>
            </a:r>
          </a:p>
          <a:p>
            <a:pPr lvl="1"/>
            <a:r>
              <a:rPr lang="en-US" dirty="0"/>
              <a:t>Pros: easy, reliable if exposure doesn’t change (</a:t>
            </a:r>
            <a:r>
              <a:rPr lang="en-US" dirty="0" err="1"/>
              <a:t>eg</a:t>
            </a:r>
            <a:r>
              <a:rPr lang="en-US" dirty="0"/>
              <a:t> genetics), or prior exposure hard to remember (</a:t>
            </a:r>
            <a:r>
              <a:rPr lang="en-US" dirty="0" err="1"/>
              <a:t>eg</a:t>
            </a:r>
            <a:r>
              <a:rPr lang="en-US" dirty="0"/>
              <a:t> diet)</a:t>
            </a:r>
          </a:p>
          <a:p>
            <a:pPr lvl="1"/>
            <a:r>
              <a:rPr lang="en-US" dirty="0"/>
              <a:t>Cons: can’t determine direction of causality, current exposure=surrogate for past exposure, overrepresent longer duration cases.</a:t>
            </a:r>
          </a:p>
        </p:txBody>
      </p:sp>
      <p:pic>
        <p:nvPicPr>
          <p:cNvPr id="7" name="Picture 6" descr="A picture containing text, device, gauge&#10;&#10;Description automatically generated">
            <a:extLst>
              <a:ext uri="{FF2B5EF4-FFF2-40B4-BE49-F238E27FC236}">
                <a16:creationId xmlns:a16="http://schemas.microsoft.com/office/drawing/2014/main" id="{1BE05271-16F8-5671-877C-CADCFED3E6A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0965" y="4930890"/>
            <a:ext cx="5183471" cy="15619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60D33F-EFDD-E3E0-7366-8C34849650D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0000"/>
          <a:stretch/>
        </p:blipFill>
        <p:spPr>
          <a:xfrm>
            <a:off x="8315739" y="4359071"/>
            <a:ext cx="3452191" cy="213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13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7D4AE18-1FF0-2800-FCEC-0A7B7BD1F6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6800" y="2086631"/>
            <a:ext cx="7518400" cy="245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176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17CFE-AF2B-C34C-ED29-50FCFFCFB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Obstructive Sleep Apnea as a Risk Factor for Stroke and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66AF2-442D-CDC7-69DB-F65150E4C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Design: Prospective cohort (clinical)</a:t>
            </a:r>
          </a:p>
          <a:p>
            <a:r>
              <a:rPr lang="en-US" dirty="0"/>
              <a:t>Population: W/o pre-existing CVD referred for SDB eval @ Yale. 1997-2000, n=1022</a:t>
            </a:r>
          </a:p>
          <a:p>
            <a:pPr lvl="1"/>
            <a:r>
              <a:rPr lang="en-US" dirty="0"/>
              <a:t>Exposed: Referred to clinic, AHI &gt; 5 events/</a:t>
            </a:r>
            <a:r>
              <a:rPr lang="en-US" dirty="0" err="1"/>
              <a:t>hr</a:t>
            </a:r>
            <a:endParaRPr lang="en-US" dirty="0"/>
          </a:p>
          <a:p>
            <a:pPr lvl="1"/>
            <a:r>
              <a:rPr lang="en-US" dirty="0"/>
              <a:t>Unexposed: Referred to clinic, AHI &lt; 5 events/</a:t>
            </a:r>
            <a:r>
              <a:rPr lang="en-US" dirty="0" err="1"/>
              <a:t>hr</a:t>
            </a:r>
            <a:r>
              <a:rPr lang="en-US" dirty="0"/>
              <a:t> </a:t>
            </a:r>
          </a:p>
          <a:p>
            <a:r>
              <a:rPr lang="en-US" dirty="0"/>
              <a:t>Outcome: incident stroke or death, median follow-up 3.4 </a:t>
            </a:r>
            <a:r>
              <a:rPr lang="en-US" dirty="0" err="1"/>
              <a:t>yr</a:t>
            </a:r>
            <a:endParaRPr lang="en-US" dirty="0"/>
          </a:p>
          <a:p>
            <a:r>
              <a:rPr lang="en-US" dirty="0"/>
              <a:t>Statistics: Cox-regression~=Kaplan Meier/Log rank/proportional hazard</a:t>
            </a:r>
          </a:p>
          <a:p>
            <a:r>
              <a:rPr lang="en-US" dirty="0"/>
              <a:t>Findings: OSA associated with HR 1.97 for stroke or death after adjusting for confounders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633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D9D69-C73D-1854-8BAD-4987047C7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vs Clinical Cohort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88E3ADC-C2D4-28EF-5FD4-93D8D868D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08443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Community comparison:</a:t>
            </a:r>
          </a:p>
          <a:p>
            <a:pPr lvl="1"/>
            <a:r>
              <a:rPr lang="en-US" dirty="0"/>
              <a:t>(C+D) vs A</a:t>
            </a:r>
          </a:p>
          <a:p>
            <a:r>
              <a:rPr lang="en-US" dirty="0"/>
              <a:t>Clinical comparison: </a:t>
            </a:r>
          </a:p>
          <a:p>
            <a:pPr lvl="1"/>
            <a:r>
              <a:rPr lang="en-US" dirty="0"/>
              <a:t>C vs B </a:t>
            </a:r>
          </a:p>
          <a:p>
            <a:r>
              <a:rPr lang="en-US" dirty="0"/>
              <a:t>Any factor that changes the likelihood of B+C is a potential confounder</a:t>
            </a:r>
          </a:p>
          <a:p>
            <a:pPr lvl="1"/>
            <a:r>
              <a:rPr lang="en-US" dirty="0"/>
              <a:t>If, rather than population burden, you are interested in how to care for B+C, this may be the correct method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7EE92ED-9F12-6394-FA9D-1B886225824C}"/>
              </a:ext>
            </a:extLst>
          </p:cNvPr>
          <p:cNvSpPr/>
          <p:nvPr/>
        </p:nvSpPr>
        <p:spPr>
          <a:xfrm>
            <a:off x="6387548" y="1160601"/>
            <a:ext cx="5257800" cy="516731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Population of interest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8738AF3-951B-6F46-B796-57264AF2B843}"/>
              </a:ext>
            </a:extLst>
          </p:cNvPr>
          <p:cNvSpPr/>
          <p:nvPr/>
        </p:nvSpPr>
        <p:spPr>
          <a:xfrm>
            <a:off x="7974706" y="2646087"/>
            <a:ext cx="2501349" cy="2389739"/>
          </a:xfrm>
          <a:prstGeom prst="ellipse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Seeks care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5F731F6-CAE1-9D0B-01A7-BA61D8C302C1}"/>
              </a:ext>
            </a:extLst>
          </p:cNvPr>
          <p:cNvSpPr/>
          <p:nvPr/>
        </p:nvSpPr>
        <p:spPr>
          <a:xfrm>
            <a:off x="8724901" y="3429000"/>
            <a:ext cx="2501348" cy="226839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b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Has OSA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3C1E71-59A2-F0BA-FFD3-8D795F86040B}"/>
              </a:ext>
            </a:extLst>
          </p:cNvPr>
          <p:cNvSpPr txBox="1"/>
          <p:nvPr/>
        </p:nvSpPr>
        <p:spPr>
          <a:xfrm>
            <a:off x="6957391" y="3021496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ADD4EF-9A5B-599D-6738-8E1DF151667F}"/>
              </a:ext>
            </a:extLst>
          </p:cNvPr>
          <p:cNvSpPr txBox="1"/>
          <p:nvPr/>
        </p:nvSpPr>
        <p:spPr>
          <a:xfrm>
            <a:off x="8316160" y="3429000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AB30C2-9347-9BB1-52B6-B2DAC7138C17}"/>
              </a:ext>
            </a:extLst>
          </p:cNvPr>
          <p:cNvSpPr txBox="1"/>
          <p:nvPr/>
        </p:nvSpPr>
        <p:spPr>
          <a:xfrm>
            <a:off x="9402417" y="3840956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F72D1B-E68A-0126-1711-437D32AF347F}"/>
              </a:ext>
            </a:extLst>
          </p:cNvPr>
          <p:cNvSpPr txBox="1"/>
          <p:nvPr/>
        </p:nvSpPr>
        <p:spPr>
          <a:xfrm>
            <a:off x="10417457" y="4666494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41800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B71CA09-0FF9-1623-F9FB-D626791B14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6300" y="2021751"/>
            <a:ext cx="78994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051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9DD5A-4389-BB53-1C00-AB7E3C384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Prospective Study of Obstructive Sleep Apnea and Incident Coronary Heart Disease and Heart Failure</a:t>
            </a:r>
            <a:br>
              <a:rPr lang="en-US" sz="2400" dirty="0"/>
            </a:br>
            <a:r>
              <a:rPr lang="en-US" sz="2400" dirty="0"/>
              <a:t>The Sleep Heart Health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54527-241F-70D0-BA19-0B8AADC44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Design: Prospective cohort (community)</a:t>
            </a:r>
          </a:p>
          <a:p>
            <a:r>
              <a:rPr lang="en-US" dirty="0"/>
              <a:t>Population: Sleep Heart Health (1995-98), n=6441 (-2000 excluded))</a:t>
            </a:r>
          </a:p>
          <a:p>
            <a:pPr lvl="1"/>
            <a:r>
              <a:rPr lang="en-US" dirty="0"/>
              <a:t>Exposed: Mild (5-15), Moderate(15-30), Severe (30+) OSA by AHI. Mostly untreated (2.1% overall, 8.4% w mod-</a:t>
            </a:r>
            <a:r>
              <a:rPr lang="en-US" dirty="0" err="1"/>
              <a:t>sev</a:t>
            </a:r>
            <a:r>
              <a:rPr lang="en-US" dirty="0"/>
              <a:t> OSA treated)</a:t>
            </a:r>
          </a:p>
          <a:p>
            <a:pPr lvl="1"/>
            <a:r>
              <a:rPr lang="en-US" dirty="0"/>
              <a:t>Unexposed: AHI &lt; 5 events/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Outcome: incident CHD before 4/1/06 (~8.7y)</a:t>
            </a:r>
          </a:p>
          <a:p>
            <a:r>
              <a:rPr lang="en-US" dirty="0"/>
              <a:t>Statistics: Cox-regression (HR) </a:t>
            </a:r>
          </a:p>
          <a:p>
            <a:r>
              <a:rPr lang="en-US" dirty="0"/>
              <a:t>Findings: More severe OSA independently associate with incident CHD (particularly CHF) in men, not women.</a:t>
            </a:r>
          </a:p>
        </p:txBody>
      </p:sp>
    </p:spTree>
    <p:extLst>
      <p:ext uri="{BB962C8B-B14F-4D97-AF65-F5344CB8AC3E}">
        <p14:creationId xmlns:p14="http://schemas.microsoft.com/office/powerpoint/2010/main" val="3526645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2B3ED-3498-0DD9-29CA-215E75090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Confounders, Regressions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89F8-A009-FA30-AFFA-86FDF8905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52315" cy="4351338"/>
          </a:xfrm>
        </p:spPr>
        <p:txBody>
          <a:bodyPr>
            <a:normAutofit/>
          </a:bodyPr>
          <a:lstStyle/>
          <a:p>
            <a:r>
              <a:rPr lang="en-US" dirty="0"/>
              <a:t>Regression: estimate effect with “all other things held equal”.</a:t>
            </a:r>
          </a:p>
          <a:p>
            <a:pPr lvl="1"/>
            <a:r>
              <a:rPr lang="en-US" dirty="0"/>
              <a:t>How do you decide what things to include?</a:t>
            </a:r>
          </a:p>
          <a:p>
            <a:pPr lvl="2"/>
            <a:r>
              <a:rPr lang="en-US" dirty="0"/>
              <a:t>Confounders</a:t>
            </a:r>
          </a:p>
          <a:p>
            <a:pPr lvl="2"/>
            <a:r>
              <a:rPr lang="en-US" dirty="0"/>
              <a:t>Mediators?</a:t>
            </a:r>
          </a:p>
          <a:p>
            <a:pPr lvl="2"/>
            <a:r>
              <a:rPr lang="en-US" dirty="0"/>
              <a:t>Colliders?</a:t>
            </a:r>
          </a:p>
          <a:p>
            <a:pPr lvl="1"/>
            <a:r>
              <a:rPr lang="en-US" dirty="0"/>
              <a:t>Is your understanding of what factors matter correct? </a:t>
            </a:r>
          </a:p>
          <a:p>
            <a:pPr lvl="1"/>
            <a:r>
              <a:rPr lang="en-US" dirty="0"/>
              <a:t>Can you measure everything you want to measure?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921575-C3C4-8184-EC8A-914A35623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0515" y="1082675"/>
            <a:ext cx="41021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187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A3DD678-A229-0693-7963-3C4E979CCC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29318"/>
            <a:ext cx="10515600" cy="2609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37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90F0A-944C-5CB0-40D3-070F7761E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Sleep-Disordered Breathing and Mortality: A Prospective Cohort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116E0-56A8-D5E4-F628-0CA26AF3B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Design: Prospective cohort (community)</a:t>
            </a:r>
          </a:p>
          <a:p>
            <a:r>
              <a:rPr lang="en-US" dirty="0"/>
              <a:t>Population: Sleep Heart Health (1995-98), n=6441 (-147 excluded d/t OSA treatment)</a:t>
            </a:r>
          </a:p>
          <a:p>
            <a:pPr lvl="1"/>
            <a:r>
              <a:rPr lang="en-US" dirty="0"/>
              <a:t>Exposed: Mild (5-15), Moderate(15-30), Severe (30+) OSA by AHI. Mostly untreated (2.1% overall, 8.4% w mod-</a:t>
            </a:r>
            <a:r>
              <a:rPr lang="en-US" dirty="0" err="1"/>
              <a:t>sev</a:t>
            </a:r>
            <a:r>
              <a:rPr lang="en-US" dirty="0"/>
              <a:t> OSA treated)</a:t>
            </a:r>
          </a:p>
          <a:p>
            <a:pPr lvl="1"/>
            <a:r>
              <a:rPr lang="en-US" dirty="0"/>
              <a:t>Unexposed: AHI &lt; 5 events/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Outcome: (incident) death w/ ~8.2y avg follow-up</a:t>
            </a:r>
          </a:p>
          <a:p>
            <a:r>
              <a:rPr lang="en-US" dirty="0"/>
              <a:t>Statistics: Cox-regression (HR) </a:t>
            </a:r>
          </a:p>
          <a:p>
            <a:r>
              <a:rPr lang="en-US" dirty="0"/>
              <a:t>Findings: Mod-severe OSA (men) and severe OSA (women) associated with increased hazard of mortality.  No relationship if age 70+</a:t>
            </a:r>
          </a:p>
        </p:txBody>
      </p:sp>
    </p:spTree>
    <p:extLst>
      <p:ext uri="{BB962C8B-B14F-4D97-AF65-F5344CB8AC3E}">
        <p14:creationId xmlns:p14="http://schemas.microsoft.com/office/powerpoint/2010/main" val="3408749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5496A-8BBA-ED93-0022-EC6134E36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Hazard Ratio / KM / Cox-regression?</a:t>
            </a:r>
            <a:br>
              <a:rPr lang="en-US" dirty="0"/>
            </a:br>
            <a:r>
              <a:rPr lang="en-US" dirty="0"/>
              <a:t>We’re all dead in the long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88726-7A5C-AD7A-B1A6-84D797C0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30078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2 versions of Russian Roulette</a:t>
            </a:r>
          </a:p>
          <a:p>
            <a:pPr lvl="1"/>
            <a:r>
              <a:rPr lang="en-US" dirty="0"/>
              <a:t>X: 1:6 w/ bullet, Y: 1:4 w/ bullet</a:t>
            </a:r>
          </a:p>
          <a:p>
            <a:pPr lvl="2"/>
            <a:r>
              <a:rPr lang="en-US" dirty="0"/>
              <a:t>HR = (1/6) / (1/4) = 0.67</a:t>
            </a:r>
          </a:p>
          <a:p>
            <a:pPr lvl="1"/>
            <a:r>
              <a:rPr lang="en-US" dirty="0"/>
              <a:t>1000 people play 11 rounds of each</a:t>
            </a:r>
          </a:p>
          <a:p>
            <a:pPr lvl="1"/>
            <a:r>
              <a:rPr lang="en-US" dirty="0"/>
              <a:t>On round </a:t>
            </a:r>
          </a:p>
          <a:p>
            <a:pPr lvl="1"/>
            <a:r>
              <a:rPr lang="en-US" dirty="0"/>
              <a:t>P(Surviving 10 rounds?)</a:t>
            </a:r>
          </a:p>
          <a:p>
            <a:pPr lvl="2"/>
            <a:r>
              <a:rPr lang="en-US" dirty="0"/>
              <a:t>X: (5/6)^10 = 16% -&gt; 160 survivors</a:t>
            </a:r>
          </a:p>
          <a:p>
            <a:pPr lvl="2"/>
            <a:r>
              <a:rPr lang="en-US" dirty="0"/>
              <a:t>Y: (3/4)^10 = 5.6% -&gt; 56 survivors</a:t>
            </a:r>
          </a:p>
          <a:p>
            <a:pPr lvl="3"/>
            <a:r>
              <a:rPr lang="en-US" dirty="0"/>
              <a:t>RR would be 84% / 94.6% = 0.88</a:t>
            </a:r>
          </a:p>
          <a:p>
            <a:pPr lvl="1"/>
            <a:r>
              <a:rPr lang="en-US" dirty="0"/>
              <a:t>Round 11: X = 27 die, Y = 14 die yet HR higher in group Y!</a:t>
            </a:r>
          </a:p>
          <a:p>
            <a:pPr lvl="1"/>
            <a:r>
              <a:rPr lang="en-US" dirty="0"/>
              <a:t>What if Group Y says screw it after 7 rounds, but we want to maximize our data? </a:t>
            </a:r>
          </a:p>
          <a:p>
            <a:pPr lvl="2"/>
            <a:r>
              <a:rPr lang="en-US" dirty="0"/>
              <a:t>HR allows for “censoring of data”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ACCCE0-111F-309F-C90F-FC8BDECC2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635" y="1825625"/>
            <a:ext cx="4977165" cy="451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02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D9247-7127-5EB4-1972-719079F3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3B826-0B03-B9D2-041B-0657E8F84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that the disjunctive syllogism is the structure of a scientific argument</a:t>
            </a:r>
          </a:p>
          <a:p>
            <a:r>
              <a:rPr lang="en-US" dirty="0"/>
              <a:t>Know the limitations of a cross-sectional design as compared to cohort as compared to randomized trial viz-a-viz causal inference</a:t>
            </a:r>
          </a:p>
          <a:p>
            <a:r>
              <a:rPr lang="en-US" dirty="0"/>
              <a:t> Understand what a hazard ratio is and why they are so common in medical research</a:t>
            </a:r>
          </a:p>
          <a:p>
            <a:r>
              <a:rPr lang="en-US" dirty="0"/>
              <a:t>Know the determinants of a studies power.</a:t>
            </a:r>
          </a:p>
        </p:txBody>
      </p:sp>
    </p:spTree>
    <p:extLst>
      <p:ext uri="{BB962C8B-B14F-4D97-AF65-F5344CB8AC3E}">
        <p14:creationId xmlns:p14="http://schemas.microsoft.com/office/powerpoint/2010/main" val="3507104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D478F58-E118-2821-275D-CE493642CC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9496" y="1056999"/>
            <a:ext cx="947300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575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10151-87C3-EB0E-CFEE-54F833A77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Effect of continuous positive airway pressure therapy on recurrence of atrial fibrillation after pulmonary vein isolation in patients with obstructive sleep</a:t>
            </a:r>
            <a:br>
              <a:rPr lang="en-US" sz="2400" dirty="0"/>
            </a:br>
            <a:r>
              <a:rPr lang="en-US" sz="2400" dirty="0"/>
              <a:t>apnea: A randomized controlled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A6153-1CB1-190E-7965-CFB2836D2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Design: Open-label RCT (A3 study, Oslo)</a:t>
            </a:r>
          </a:p>
          <a:p>
            <a:r>
              <a:rPr lang="en-US" dirty="0"/>
              <a:t>Population: new dx AHI 15+, ESS &lt; 15 (</a:t>
            </a:r>
            <a:r>
              <a:rPr lang="en-US" dirty="0" err="1"/>
              <a:t>etc</a:t>
            </a:r>
            <a:r>
              <a:rPr lang="en-US" dirty="0"/>
              <a:t>), undergoing CA-PVI for </a:t>
            </a:r>
            <a:r>
              <a:rPr lang="en-US" dirty="0" err="1"/>
              <a:t>Afib</a:t>
            </a:r>
            <a:r>
              <a:rPr lang="en-US" dirty="0"/>
              <a:t> and able to tolerate CPAP during run-in period</a:t>
            </a:r>
          </a:p>
          <a:p>
            <a:pPr lvl="1"/>
            <a:r>
              <a:rPr lang="en-US" dirty="0"/>
              <a:t>Exposed: randomized to auto-CPAP</a:t>
            </a:r>
          </a:p>
          <a:p>
            <a:pPr lvl="1"/>
            <a:r>
              <a:rPr lang="en-US" dirty="0"/>
              <a:t>Unexposed: randomized to no CPAP</a:t>
            </a:r>
          </a:p>
          <a:p>
            <a:r>
              <a:rPr lang="en-US" dirty="0"/>
              <a:t>Outcome: 2+min </a:t>
            </a:r>
            <a:r>
              <a:rPr lang="en-US" dirty="0" err="1"/>
              <a:t>Afib</a:t>
            </a:r>
            <a:r>
              <a:rPr lang="en-US" dirty="0"/>
              <a:t> months 3-12 after CA-PVI by loop recorder</a:t>
            </a:r>
          </a:p>
          <a:p>
            <a:r>
              <a:rPr lang="en-US" dirty="0"/>
              <a:t>Statistics: logistic-regression*** yes/no recurrence</a:t>
            </a:r>
          </a:p>
          <a:p>
            <a:r>
              <a:rPr lang="en-US" dirty="0"/>
              <a:t>Findings: Mod-severe OSA (men) and severe OSA (women) associated with increased hazard of mortality.  No relationship if age 70+</a:t>
            </a:r>
          </a:p>
        </p:txBody>
      </p:sp>
    </p:spTree>
    <p:extLst>
      <p:ext uri="{BB962C8B-B14F-4D97-AF65-F5344CB8AC3E}">
        <p14:creationId xmlns:p14="http://schemas.microsoft.com/office/powerpoint/2010/main" val="1707842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1D063-C541-8EF1-D85D-ECD635B1A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Negative RCT after positive observational study? power, adherence, &amp; confounding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B7160-D9B3-7763-7B2E-5A6E1BDEB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2965"/>
            <a:ext cx="6039678" cy="15917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Power ~ Sample size/$$$, Alpha, </a:t>
            </a:r>
            <a:r>
              <a:rPr lang="en-US" b="1" dirty="0"/>
              <a:t>minimally important absolute effect size*</a:t>
            </a:r>
            <a:r>
              <a:rPr lang="en-US" dirty="0"/>
              <a:t>, info per data point (Continuous &gt; HR &gt; dichotomous), non-adherence/loss f/u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00C278-4568-2F7B-A237-47F73136AA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636"/>
          <a:stretch/>
        </p:blipFill>
        <p:spPr>
          <a:xfrm>
            <a:off x="7494483" y="1997903"/>
            <a:ext cx="3481629" cy="2094852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2003CB6-97E9-E08A-C11E-A48A2B8EE2AB}"/>
              </a:ext>
            </a:extLst>
          </p:cNvPr>
          <p:cNvSpPr/>
          <p:nvPr/>
        </p:nvSpPr>
        <p:spPr>
          <a:xfrm>
            <a:off x="9300089" y="2598325"/>
            <a:ext cx="665546" cy="1032771"/>
          </a:xfrm>
          <a:prstGeom prst="roundRect">
            <a:avLst>
              <a:gd name="adj" fmla="val 391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49B8B34-529B-207F-9422-A05BAA1264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385068"/>
              </p:ext>
            </p:extLst>
          </p:nvPr>
        </p:nvGraphicFramePr>
        <p:xfrm>
          <a:off x="7803471" y="4340197"/>
          <a:ext cx="3918905" cy="159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6032500" imgH="2463800" progId="PBrush">
                  <p:embed/>
                </p:oleObj>
              </mc:Choice>
              <mc:Fallback>
                <p:oleObj r:id="rId4" imgW="6032500" imgH="2463800" progId="PBrush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B2154D1-B1DF-45C1-2B13-A6BEFDF4F2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3471" y="4340197"/>
                        <a:ext cx="3918905" cy="1591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B77C3AF-5FAF-87CF-103C-FD60C34396D0}"/>
              </a:ext>
            </a:extLst>
          </p:cNvPr>
          <p:cNvSpPr txBox="1"/>
          <p:nvPr/>
        </p:nvSpPr>
        <p:spPr>
          <a:xfrm>
            <a:off x="9010010" y="4630329"/>
            <a:ext cx="225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2FE7AFB3-EC92-713D-4B10-2388C9C723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254911"/>
              </p:ext>
            </p:extLst>
          </p:nvPr>
        </p:nvGraphicFramePr>
        <p:xfrm>
          <a:off x="1320270" y="1802928"/>
          <a:ext cx="4962403" cy="270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3447">
                  <a:extLst>
                    <a:ext uri="{9D8B030D-6E8A-4147-A177-3AD203B41FA5}">
                      <a16:colId xmlns:a16="http://schemas.microsoft.com/office/drawing/2014/main" val="1834199328"/>
                    </a:ext>
                  </a:extLst>
                </a:gridCol>
                <a:gridCol w="1417983">
                  <a:extLst>
                    <a:ext uri="{9D8B030D-6E8A-4147-A177-3AD203B41FA5}">
                      <a16:colId xmlns:a16="http://schemas.microsoft.com/office/drawing/2014/main" val="3495285647"/>
                    </a:ext>
                  </a:extLst>
                </a:gridCol>
                <a:gridCol w="1338469">
                  <a:extLst>
                    <a:ext uri="{9D8B030D-6E8A-4147-A177-3AD203B41FA5}">
                      <a16:colId xmlns:a16="http://schemas.microsoft.com/office/drawing/2014/main" val="3854949390"/>
                    </a:ext>
                  </a:extLst>
                </a:gridCol>
                <a:gridCol w="1362504">
                  <a:extLst>
                    <a:ext uri="{9D8B030D-6E8A-4147-A177-3AD203B41FA5}">
                      <a16:colId xmlns:a16="http://schemas.microsoft.com/office/drawing/2014/main" val="3610497844"/>
                    </a:ext>
                  </a:extLst>
                </a:gridCol>
              </a:tblGrid>
              <a:tr h="677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Disease+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Hypothesis+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Disease-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Hypothesis-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665444"/>
                  </a:ext>
                </a:extLst>
              </a:tr>
              <a:tr h="67732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Test+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Study+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PPV: TP / T+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730479"/>
                  </a:ext>
                </a:extLst>
              </a:tr>
              <a:tr h="67732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Test –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Study+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NPV: TN / T-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090279"/>
                  </a:ext>
                </a:extLst>
              </a:tr>
              <a:tr h="677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Se: TP / D+</a:t>
                      </a:r>
                    </a:p>
                    <a:p>
                      <a:r>
                        <a:rPr lang="en-US" b="1" u="sng" dirty="0">
                          <a:solidFill>
                            <a:srgbClr val="7030A0"/>
                          </a:solidFill>
                        </a:rPr>
                        <a:t>Power: 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Sp</a:t>
                      </a:r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: TN / D-</a:t>
                      </a:r>
                    </a:p>
                    <a:p>
                      <a:r>
                        <a:rPr lang="en-US" b="0" dirty="0">
                          <a:solidFill>
                            <a:srgbClr val="7030A0"/>
                          </a:solidFill>
                        </a:rPr>
                        <a:t>Alpha: 1-Sp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07903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EE3CF9C-002F-DE27-7AB9-B515B46B2BDC}"/>
              </a:ext>
            </a:extLst>
          </p:cNvPr>
          <p:cNvCxnSpPr>
            <a:cxnSpLocks/>
          </p:cNvCxnSpPr>
          <p:nvPr/>
        </p:nvCxnSpPr>
        <p:spPr>
          <a:xfrm>
            <a:off x="4929809" y="4025411"/>
            <a:ext cx="5035826" cy="4232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5778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E5F787E-E2FD-DABB-84F2-15470B5419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305" y="266075"/>
            <a:ext cx="10395731" cy="632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2965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56BF9-F878-83EA-7CAF-E21A16AD6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phase 2 trials: Why surrogates? Why process measures?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1EDFB-D277-B6A0-8ECA-0E7348939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89579"/>
            <a:ext cx="10515600" cy="2403295"/>
          </a:xfrm>
        </p:spPr>
        <p:txBody>
          <a:bodyPr>
            <a:normAutofit/>
          </a:bodyPr>
          <a:lstStyle/>
          <a:p>
            <a:r>
              <a:rPr lang="en-US" dirty="0"/>
              <a:t>Need to estimate each of the above parameters </a:t>
            </a:r>
          </a:p>
          <a:p>
            <a:r>
              <a:rPr lang="en-US" dirty="0"/>
              <a:t>Surrogates: Chosen to show a larger effect size = smaller trial</a:t>
            </a:r>
          </a:p>
          <a:p>
            <a:pPr lvl="1"/>
            <a:r>
              <a:rPr lang="en-US" dirty="0"/>
              <a:t>Validity depends on them correlating with the outcome of interest</a:t>
            </a:r>
          </a:p>
          <a:p>
            <a:r>
              <a:rPr lang="en-US" dirty="0"/>
              <a:t>Do NOT trust a positive clinical-outcome on a phase 2 trial powered to find a difference in a surrogate: increased error rates (Type 1 and 2)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0BE73A-5824-86F0-955D-1E4206A5C27D}"/>
              </a:ext>
            </a:extLst>
          </p:cNvPr>
          <p:cNvSpPr txBox="1">
            <a:spLocks/>
          </p:cNvSpPr>
          <p:nvPr/>
        </p:nvSpPr>
        <p:spPr>
          <a:xfrm>
            <a:off x="1063487" y="1997903"/>
            <a:ext cx="6039678" cy="15917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Power ~ Sample size/</a:t>
            </a:r>
            <a:r>
              <a:rPr lang="en-US" b="1" dirty="0"/>
              <a:t>$$$</a:t>
            </a:r>
            <a:r>
              <a:rPr lang="en-US" dirty="0"/>
              <a:t>, Alpha, minimally important absolute effect size, info per data point (Continuous &gt; HR &gt; dichotomous), </a:t>
            </a:r>
            <a:r>
              <a:rPr lang="en-US" b="1" dirty="0"/>
              <a:t>non-adherence/loss f/u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2443CA-5709-8349-D7F7-88BF288774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636"/>
          <a:stretch/>
        </p:blipFill>
        <p:spPr>
          <a:xfrm>
            <a:off x="7507735" y="1687513"/>
            <a:ext cx="3481629" cy="2094852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A6B7BA7-09F6-9D5D-002A-8C96409C3257}"/>
              </a:ext>
            </a:extLst>
          </p:cNvPr>
          <p:cNvSpPr/>
          <p:nvPr/>
        </p:nvSpPr>
        <p:spPr>
          <a:xfrm>
            <a:off x="9313341" y="2287935"/>
            <a:ext cx="665546" cy="1032771"/>
          </a:xfrm>
          <a:prstGeom prst="roundRect">
            <a:avLst>
              <a:gd name="adj" fmla="val 391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64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D9247-7127-5EB4-1972-719079F3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3B826-0B03-B9D2-041B-0657E8F84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that the disjunctive syllogism is the structure of a scientific argument</a:t>
            </a:r>
          </a:p>
          <a:p>
            <a:r>
              <a:rPr lang="en-US" dirty="0"/>
              <a:t>Know the limitations of a cross-sectional design as compared to cohort as compared to randomized trial viz-a-viz causal inference</a:t>
            </a:r>
          </a:p>
          <a:p>
            <a:r>
              <a:rPr lang="en-US" dirty="0"/>
              <a:t> Understand what a hazard ratio is and why they are so common in medical research</a:t>
            </a:r>
          </a:p>
          <a:p>
            <a:r>
              <a:rPr lang="en-US" dirty="0"/>
              <a:t>Know the determinants of a studies power.</a:t>
            </a:r>
          </a:p>
        </p:txBody>
      </p:sp>
    </p:spTree>
    <p:extLst>
      <p:ext uri="{BB962C8B-B14F-4D97-AF65-F5344CB8AC3E}">
        <p14:creationId xmlns:p14="http://schemas.microsoft.com/office/powerpoint/2010/main" val="387007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BDA81-38AC-0D80-DD94-E774D2EC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Imagine it’s 1950. You discover that OSA is very common. How do you figure out if it matters?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A3659E-B989-02EE-184C-069E3B931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933956"/>
            <a:ext cx="7772400" cy="24020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36243C-3478-735F-7DC4-043C55C701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3550" y="4740689"/>
            <a:ext cx="3644900" cy="15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00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E1A0-6539-886D-F43A-AFA92FD77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Structure of Observational Study ‘Argument’: Disjunctive Syllogism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2BFAB65-52FE-3CC1-D9AB-1D86D3CC7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791" y="352507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B2154D1-B1DF-45C1-2B13-A6BEFDF4F2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78347"/>
              </p:ext>
            </p:extLst>
          </p:nvPr>
        </p:nvGraphicFramePr>
        <p:xfrm>
          <a:off x="838200" y="3419338"/>
          <a:ext cx="45339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6032500" imgH="2463800" progId="PBrush">
                  <p:embed/>
                </p:oleObj>
              </mc:Choice>
              <mc:Fallback>
                <p:oleObj r:id="rId3" imgW="6032500" imgH="246380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419338"/>
                        <a:ext cx="4533900" cy="184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7F6EBB7-B3C3-059F-7F2B-E8A1FA613C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426" y="3306901"/>
            <a:ext cx="4501515" cy="1927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7210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AC5526-DBDA-F700-39F8-DD71033E4F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43542" y="1110008"/>
            <a:ext cx="770491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130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5F935-A3BC-F366-BE9D-81A164B19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Association of obstructive sleep apnea with all-cause and</a:t>
            </a:r>
            <a:br>
              <a:rPr lang="en-US" sz="2700" dirty="0"/>
            </a:br>
            <a:r>
              <a:rPr lang="en-US" sz="2700" dirty="0"/>
              <a:t>cardiovascular mortality: A population-based study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3565F-8545-E988-1153-E35C38047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Design: Retrospective Cohort</a:t>
            </a:r>
          </a:p>
          <a:p>
            <a:r>
              <a:rPr lang="en-US" dirty="0"/>
              <a:t>Population: NHANES (multistage-sampling survey) 2005-8 who had OSA status and CV status known (9000 </a:t>
            </a:r>
            <a:r>
              <a:rPr lang="en-US" dirty="0" err="1"/>
              <a:t>pt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Exposed: Yes to ”Have you been told you have a sleep problem: OSA”</a:t>
            </a:r>
          </a:p>
          <a:p>
            <a:pPr lvl="1"/>
            <a:r>
              <a:rPr lang="en-US" dirty="0"/>
              <a:t>Unexposed: no to the above</a:t>
            </a:r>
          </a:p>
          <a:p>
            <a:r>
              <a:rPr lang="en-US" dirty="0"/>
              <a:t>Outcome: Prevalent HTN, CV disease; Incident CV-death and mortality</a:t>
            </a:r>
          </a:p>
          <a:p>
            <a:r>
              <a:rPr lang="en-US" dirty="0"/>
              <a:t>Statistics: Logistic (yes/no) and Cox (Hazard Ratio) regressions accounting for demographics, health status. </a:t>
            </a:r>
          </a:p>
          <a:p>
            <a:r>
              <a:rPr lang="en-US" dirty="0"/>
              <a:t>Findings: Prevalent HTN+CV </a:t>
            </a:r>
            <a:r>
              <a:rPr lang="en-US" dirty="0" err="1"/>
              <a:t>indep</a:t>
            </a:r>
            <a:r>
              <a:rPr lang="en-US" dirty="0"/>
              <a:t> </a:t>
            </a:r>
            <a:r>
              <a:rPr lang="en-US" dirty="0" err="1"/>
              <a:t>assoc</a:t>
            </a:r>
            <a:r>
              <a:rPr lang="en-US" dirty="0"/>
              <a:t>, CV-death and mort not </a:t>
            </a:r>
          </a:p>
        </p:txBody>
      </p:sp>
    </p:spTree>
    <p:extLst>
      <p:ext uri="{BB962C8B-B14F-4D97-AF65-F5344CB8AC3E}">
        <p14:creationId xmlns:p14="http://schemas.microsoft.com/office/powerpoint/2010/main" val="1664032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2978F-605D-2E46-920E-549087665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Teaching point: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BC4E8-9ED1-8AAC-AF66-25E8AA4E5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Ascertainment of exposure status</a:t>
            </a:r>
          </a:p>
          <a:p>
            <a:pPr lvl="1"/>
            <a:r>
              <a:rPr lang="en-US" dirty="0"/>
              <a:t>Is “Have you ever been diagnosed with OSA?” accurate? </a:t>
            </a:r>
          </a:p>
          <a:p>
            <a:pPr lvl="1"/>
            <a:r>
              <a:rPr lang="en-US" dirty="0"/>
              <a:t>How would you expect the group assignment to change if PSG was used? </a:t>
            </a:r>
          </a:p>
          <a:p>
            <a:pPr lvl="2"/>
            <a:r>
              <a:rPr lang="en-US" dirty="0"/>
              <a:t>If you could design a perfect categorization of the groups, what would it be? </a:t>
            </a:r>
          </a:p>
          <a:p>
            <a:pPr lvl="1"/>
            <a:r>
              <a:rPr lang="en-US" dirty="0"/>
              <a:t>How would this effect the study conclusions?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F1683A-548D-E907-CA6F-1698B7179A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000"/>
          <a:stretch/>
        </p:blipFill>
        <p:spPr>
          <a:xfrm>
            <a:off x="1924740" y="4001294"/>
            <a:ext cx="3886200" cy="24020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962DD0-D279-8616-F7B6-94482DBE1E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2360" y="4665663"/>
            <a:ext cx="3644900" cy="15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482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CCFC774-6851-D786-2603-A462EC4587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75255"/>
            <a:ext cx="10515600" cy="197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30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77D6C-DC49-E95B-186B-592FC1F5A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Design: </a:t>
            </a:r>
            <a:r>
              <a:rPr lang="en-US" strike="sngStrike" dirty="0"/>
              <a:t>Retrospective Cohort</a:t>
            </a:r>
            <a:r>
              <a:rPr lang="en-US" dirty="0"/>
              <a:t> Cross-sectional</a:t>
            </a:r>
          </a:p>
          <a:p>
            <a:r>
              <a:rPr lang="en-US" dirty="0"/>
              <a:t>Population: Sleep Heart Health (1995-98), n=6424 (-1200 missing data)</a:t>
            </a:r>
          </a:p>
          <a:p>
            <a:pPr lvl="1"/>
            <a:r>
              <a:rPr lang="en-US" dirty="0"/>
              <a:t>Exposed/Unexposed: AHI quartile (0-1.3, 1.4-4.4, 4.5-11.0, 11+)</a:t>
            </a:r>
          </a:p>
          <a:p>
            <a:pPr lvl="2"/>
            <a:r>
              <a:rPr lang="en-US" dirty="0"/>
              <a:t>Also, Sleep hypoxemia and arousal index</a:t>
            </a:r>
          </a:p>
          <a:p>
            <a:r>
              <a:rPr lang="en-US" dirty="0"/>
              <a:t>Outcome: Prevalent odds of CVD (why not incident?)</a:t>
            </a:r>
          </a:p>
          <a:p>
            <a:r>
              <a:rPr lang="en-US" dirty="0"/>
              <a:t>Statistics: Logistic regression with possible confounders</a:t>
            </a:r>
          </a:p>
          <a:p>
            <a:r>
              <a:rPr lang="en-US" dirty="0"/>
              <a:t>Findings: Quartile III and IV of AHI and %Hypoxemia </a:t>
            </a:r>
            <a:r>
              <a:rPr lang="en-US" dirty="0" err="1"/>
              <a:t>indepdently</a:t>
            </a:r>
            <a:r>
              <a:rPr lang="en-US" dirty="0"/>
              <a:t> associated with prevalent CVD (particularly HF and Stroke).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A745E1-4A2F-2204-CC6C-02190E38D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Sleep-disordered Breathing and Cardiovascular Disease</a:t>
            </a:r>
            <a:br>
              <a:rPr lang="en-US" sz="2700" dirty="0"/>
            </a:br>
            <a:r>
              <a:rPr lang="en-US" sz="2700" dirty="0"/>
              <a:t>Cross-sectional Results of the Sleep Heart Health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39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1383</TotalTime>
  <Words>1832</Words>
  <Application>Microsoft Macintosh PowerPoint</Application>
  <PresentationFormat>Widescreen</PresentationFormat>
  <Paragraphs>190</Paragraphs>
  <Slides>25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PBrush</vt:lpstr>
      <vt:lpstr>Sleep Journal Club</vt:lpstr>
      <vt:lpstr>Goals: </vt:lpstr>
      <vt:lpstr>Imagine it’s 1950. You discover that OSA is very common. How do you figure out if it matters? </vt:lpstr>
      <vt:lpstr>Structure of Observational Study ‘Argument’: Disjunctive Syllogism</vt:lpstr>
      <vt:lpstr>PowerPoint Presentation</vt:lpstr>
      <vt:lpstr>Association of obstructive sleep apnea with all-cause and cardiovascular mortality: A population-based study</vt:lpstr>
      <vt:lpstr>Statistical Teaching point: </vt:lpstr>
      <vt:lpstr>PowerPoint Presentation</vt:lpstr>
      <vt:lpstr>Sleep-disordered Breathing and Cardiovascular Disease Cross-sectional Results of the Sleep Heart Health Study</vt:lpstr>
      <vt:lpstr>Cross-sectional vs Retrospective Cohort</vt:lpstr>
      <vt:lpstr>PowerPoint Presentation</vt:lpstr>
      <vt:lpstr>Obstructive Sleep Apnea as a Risk Factor for Stroke and Death</vt:lpstr>
      <vt:lpstr>Community vs Clinical Cohort</vt:lpstr>
      <vt:lpstr>PowerPoint Presentation</vt:lpstr>
      <vt:lpstr>Prospective Study of Obstructive Sleep Apnea and Incident Coronary Heart Disease and Heart Failure The Sleep Heart Health Study</vt:lpstr>
      <vt:lpstr>Confounders, Regressions</vt:lpstr>
      <vt:lpstr>PowerPoint Presentation</vt:lpstr>
      <vt:lpstr>Sleep-Disordered Breathing and Mortality: A Prospective Cohort Study</vt:lpstr>
      <vt:lpstr>What is a Hazard Ratio / KM / Cox-regression? We’re all dead in the long run</vt:lpstr>
      <vt:lpstr>PowerPoint Presentation</vt:lpstr>
      <vt:lpstr>Effect of continuous positive airway pressure therapy on recurrence of atrial fibrillation after pulmonary vein isolation in patients with obstructive sleep apnea: A randomized controlled trial</vt:lpstr>
      <vt:lpstr>Negative RCT after positive observational study? power, adherence, &amp; confounding</vt:lpstr>
      <vt:lpstr>PowerPoint Presentation</vt:lpstr>
      <vt:lpstr>Why do phase 2 trials: Why surrogates? Why process measures?</vt:lpstr>
      <vt:lpstr>Goals: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Sleep Journal Club</dc:title>
  <dc:creator>BRIAN LOCKE</dc:creator>
  <cp:lastModifiedBy>BRIAN LOCKE</cp:lastModifiedBy>
  <cp:revision>3</cp:revision>
  <dcterms:created xsi:type="dcterms:W3CDTF">2022-08-26T02:17:15Z</dcterms:created>
  <dcterms:modified xsi:type="dcterms:W3CDTF">2022-08-27T01:20:19Z</dcterms:modified>
</cp:coreProperties>
</file>